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7" r:id="rId4"/>
    <p:sldId id="274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7" r:id="rId13"/>
    <p:sldId id="271" r:id="rId14"/>
    <p:sldId id="278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558"/>
  </p:normalViewPr>
  <p:slideViewPr>
    <p:cSldViewPr snapToGrid="0">
      <p:cViewPr varScale="1">
        <p:scale>
          <a:sx n="121" d="100"/>
          <a:sy n="121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85677-5F4F-8E45-9CB4-7D109CFA5C57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2AB0B-D637-3C4F-ADE3-76831208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2AB0B-D637-3C4F-ADE3-76831208DE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2AB0B-D637-3C4F-ADE3-76831208DE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2AB0B-D637-3C4F-ADE3-76831208DE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9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2AB0B-D637-3C4F-ADE3-76831208DE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0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530C-FD5B-91D0-3360-29E1FAC07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02768-23ED-6ADC-59E6-9FFE2A45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B3387-6349-5353-0C00-75CFB42F6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0F6B-09E4-477D-6B55-00BA21B8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EC511-4C1A-9CE9-0A8F-266A671C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0A38-DE93-84CD-8D61-92960129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A04D0-61BB-A36B-9E59-24BCFAD15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281DE-D5FC-5BE7-0478-937FEF0C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E9EAD-D364-D405-BD8F-F0C5E6610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28810-283E-74BA-9CAA-B7D772FC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7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CF552C-6A9D-3FA5-1C75-4C07D9F4D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E7D16-9895-58E2-FF76-13CA6E7FE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DEB74-601F-59EC-D092-3AEC2730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F5EFA-F30D-F36E-9D31-73F2741E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F6590-7758-409F-6DFD-9DD1B5CE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2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3FEF-CB2C-1B95-926B-8F0C096A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62CA-FC98-1108-CE56-023F42C6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260DC-4D5B-AA62-6690-2EB6FBA5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5ADC1-F24A-73ED-0866-3E5A56D0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0FE61-95A4-DF8E-639C-D0D806EE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5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E023-45AE-BA4C-0CD0-6673B81F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76CC9-9445-B3DA-434F-8B25E07A1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0B14-9413-1357-7809-094A4CDD9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747B9-B3C2-6423-5721-1355CDCB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F332E-2930-C01B-13B5-98131B1F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3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534F-84C9-74E4-664F-85EF1951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F30F-1753-A323-82FE-66FEF088E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D238B-B91F-8761-2CE1-C421D5CC0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3D03B-2259-CDD4-96FB-17C321EF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C8061-8302-ADC6-1FE4-E979F37E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1B26-B53C-14A8-58EE-0A49D6F8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3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93C4-91BE-7CE3-9499-97BDCAF9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BEB64-CDC0-8CB4-0C37-29F15BF1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865CE-1A79-68EC-3693-D279D986E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CCB65-8A30-CD8C-FC53-888D8D0AB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B6931C-5FDA-CD38-3228-FA7387084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57C095-2797-6ACD-CD9F-3FE69304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4A7C3-9F3F-9A3B-FA3D-FA380F70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914F64-4B72-6D09-B2F3-713D9E81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6DF9-31CD-6D3E-ECF7-4A077639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F4EC4-22B3-C59B-B0B5-AA7C3D97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05BE64-8C44-EA4C-0989-7CEE97E8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BB1B9-1C64-5643-D763-8B12A37F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4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883A8-F7B5-9351-5E45-470D7ABF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527B9-1B43-5B59-F371-3FE2AC1C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97895-209E-5A9B-14B5-C11188ED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F9A4-82FC-C8D5-C87D-0528048B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1CA8-842D-ECD8-2294-E88FAE622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D6989-D38C-A0DF-4238-C2A35CA6A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D0C30-23AD-330F-0216-973F6F75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47392-9024-CC63-A4FD-9D68F55D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BD5B-BC08-A294-E7AF-8B92C95D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117D5-32A0-7FA1-E12C-4A3BC619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16BE9-DD93-6EB3-7FD4-0F2207F9C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2F702-0A1D-AF10-ACDC-39783990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7FC03-9234-5D11-02A3-1AB2D9A5A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B8376-8525-BCF0-05EB-A9A8D3DE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2F609-FFA2-89E7-2543-200E31759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9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5734A-472B-DE33-7E3D-6220D15CF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69F8C-23C1-391F-D8E5-B5C651AA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06182-3343-DA21-4F23-8C87385A0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35361-6F55-1B49-B7BD-425619A504C9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DD948-84A9-09EF-DDBE-D58851E91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62390-38C4-B999-48FD-3F08B2F78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0A6F7-7F9C-5440-A28F-119AF474B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4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doi.org/10.1101/2022.08.30.22279415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956%2Fwellcomeopenres.19604.r50789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48550/arXiv.2211.1370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tbi.2022.11133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1/2022.08.03.22278013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oi.org/10.1021/acs.est.1c05029" TargetMode="External"/><Relationship Id="rId4" Type="http://schemas.openxmlformats.org/officeDocument/2006/relationships/hyperlink" Target="https://doi.org/10.1101/2023.03.07.2328690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56FB-276E-41E7-0586-BA7D88ABFC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sz="4000" b="1" dirty="0"/>
              <a:t>Kao group and COVID – lessons learned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B8AC2-B479-4DE6-B33C-7FF2BECFD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Dr Anthony Wood</a:t>
            </a:r>
          </a:p>
          <a:p>
            <a:pPr algn="l"/>
            <a:r>
              <a:rPr lang="en-GB" b="0" i="0" u="none" strike="noStrike" dirty="0">
                <a:solidFill>
                  <a:srgbClr val="15995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CERSE Meeting, Roslin Institute</a:t>
            </a:r>
          </a:p>
          <a:p>
            <a:pPr algn="l"/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 May 2023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2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R-value estimates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existing case numbers to estimate past + present R-value locally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E6C75-6144-948E-18A4-93C89C833088}"/>
              </a:ext>
            </a:extLst>
          </p:cNvPr>
          <p:cNvSpPr txBox="1">
            <a:spLocks/>
          </p:cNvSpPr>
          <p:nvPr/>
        </p:nvSpPr>
        <p:spPr>
          <a:xfrm>
            <a:off x="1363741" y="4883519"/>
            <a:ext cx="2360231" cy="1589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of wastewater shedding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Prevalence vs shedding concentration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Optimal monitoring strategies with limited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analysis of COVID-19 outcomes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2FDE7-7648-24A1-E102-1AF44843F831}"/>
              </a:ext>
            </a:extLst>
          </p:cNvPr>
          <p:cNvSpPr txBox="1"/>
          <p:nvPr/>
        </p:nvSpPr>
        <p:spPr>
          <a:xfrm>
            <a:off x="4087206" y="3567673"/>
            <a:ext cx="2332099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Real-time monitoring of vaccine uptake</a:t>
            </a:r>
          </a:p>
          <a:p>
            <a:r>
              <a:rPr lang="en-US" sz="1400" dirty="0"/>
              <a:t>Highlighting regions of “low uptake” (hesitancy) and “slow uptake” (logistics)</a:t>
            </a:r>
          </a:p>
        </p:txBody>
      </p:sp>
      <p:pic>
        <p:nvPicPr>
          <p:cNvPr id="7" name="Picture 6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430B010F-A300-7176-AFCF-12B159B9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58" y="4179022"/>
            <a:ext cx="5487609" cy="254429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10E43-C6E8-CF39-7E91-4FA22305B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73" y="246221"/>
            <a:ext cx="4167233" cy="416723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06217-A8B1-17AE-DA5C-0BC55C2481A0}"/>
              </a:ext>
            </a:extLst>
          </p:cNvPr>
          <p:cNvSpPr txBox="1"/>
          <p:nvPr/>
        </p:nvSpPr>
        <p:spPr>
          <a:xfrm>
            <a:off x="9625505" y="3882326"/>
            <a:ext cx="25967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b="1" dirty="0"/>
              <a:t>Anna </a:t>
            </a:r>
            <a:r>
              <a:rPr lang="en-GB" sz="1000" b="1" dirty="0" err="1"/>
              <a:t>Gamza</a:t>
            </a:r>
            <a:r>
              <a:rPr lang="en-GB" sz="1000" b="1" dirty="0"/>
              <a:t> </a:t>
            </a:r>
            <a:r>
              <a:rPr lang="en-GB" sz="1000" i="1" dirty="0"/>
              <a:t>(in prep.)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0542E4-C839-A636-CF7D-58883DE5E4F6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8CFA8-35E8-4CEE-8617-1BA8CBDBD119}"/>
              </a:ext>
            </a:extLst>
          </p:cNvPr>
          <p:cNvSpPr txBox="1"/>
          <p:nvPr/>
        </p:nvSpPr>
        <p:spPr>
          <a:xfrm>
            <a:off x="9154920" y="-30702"/>
            <a:ext cx="16569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b="1" dirty="0"/>
              <a:t>Anthony Wood </a:t>
            </a:r>
          </a:p>
        </p:txBody>
      </p:sp>
    </p:spTree>
    <p:extLst>
      <p:ext uri="{BB962C8B-B14F-4D97-AF65-F5344CB8AC3E}">
        <p14:creationId xmlns:p14="http://schemas.microsoft.com/office/powerpoint/2010/main" val="395380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R-value estimates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existing case numbers to estimate past + present R-value locally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E6C75-6144-948E-18A4-93C89C833088}"/>
              </a:ext>
            </a:extLst>
          </p:cNvPr>
          <p:cNvSpPr txBox="1">
            <a:spLocks/>
          </p:cNvSpPr>
          <p:nvPr/>
        </p:nvSpPr>
        <p:spPr>
          <a:xfrm>
            <a:off x="1363741" y="4883519"/>
            <a:ext cx="2360231" cy="1589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of wastewater shedding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Prevalence vs shedding concentration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Optimal monitoring strategies with limited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analysis of COVID-19 outcomes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54EA52-2D81-F73E-FF4A-FA0F04EA94BB}"/>
              </a:ext>
            </a:extLst>
          </p:cNvPr>
          <p:cNvSpPr txBox="1">
            <a:spLocks/>
          </p:cNvSpPr>
          <p:nvPr/>
        </p:nvSpPr>
        <p:spPr>
          <a:xfrm>
            <a:off x="3958352" y="5034075"/>
            <a:ext cx="2148668" cy="1257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Predictive models of future vaccine uptake</a:t>
            </a:r>
          </a:p>
          <a:p>
            <a:pPr marL="0" indent="0">
              <a:buNone/>
            </a:pPr>
            <a:r>
              <a:rPr lang="en-US" sz="1400" dirty="0"/>
              <a:t>Predicting variation in uptake “fall-off” with future boosters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ADADD3-AD27-F969-EB56-E8FFD883499B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2FDE7-7648-24A1-E102-1AF44843F831}"/>
              </a:ext>
            </a:extLst>
          </p:cNvPr>
          <p:cNvSpPr txBox="1"/>
          <p:nvPr/>
        </p:nvSpPr>
        <p:spPr>
          <a:xfrm>
            <a:off x="4087206" y="3567673"/>
            <a:ext cx="2332099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monitoring of vaccine uptake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Highlighting regions of “low uptake” (hesitancy) and “slow uptake” (logistics)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3A8459-77EE-A4DE-E958-86187477CE62}"/>
              </a:ext>
            </a:extLst>
          </p:cNvPr>
          <p:cNvGrpSpPr/>
          <p:nvPr/>
        </p:nvGrpSpPr>
        <p:grpSpPr>
          <a:xfrm>
            <a:off x="6674554" y="868289"/>
            <a:ext cx="5407159" cy="5398768"/>
            <a:chOff x="6172131" y="4575069"/>
            <a:chExt cx="5407159" cy="5398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FA542E-5DDF-1D6A-9FF6-72FBB2B8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6698" y="7301245"/>
              <a:ext cx="2672592" cy="2672592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989BA7-293B-23D4-63CE-F317AC85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131" y="7301245"/>
              <a:ext cx="2670147" cy="2670147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2EEA1B-416F-DDDA-F6BA-3E58FBA6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6698" y="4575069"/>
              <a:ext cx="2672591" cy="2672591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ADFD95-8616-4A25-2F2F-14CB7952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593" y="4575069"/>
              <a:ext cx="2670146" cy="2670146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B30933-1BE3-310C-EF98-A73C8987FD7E}"/>
              </a:ext>
            </a:extLst>
          </p:cNvPr>
          <p:cNvSpPr txBox="1"/>
          <p:nvPr/>
        </p:nvSpPr>
        <p:spPr>
          <a:xfrm>
            <a:off x="6056965" y="290548"/>
            <a:ext cx="6095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Wood et al.</a:t>
            </a:r>
          </a:p>
          <a:p>
            <a:pPr algn="r"/>
            <a:r>
              <a:rPr lang="en-GB" sz="1000" b="0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</a:t>
            </a:r>
            <a:r>
              <a:rPr lang="en-GB" sz="1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drxiv</a:t>
            </a:r>
            <a:r>
              <a:rPr lang="en-GB" sz="1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preprint</a:t>
            </a:r>
          </a:p>
          <a:p>
            <a:pPr algn="r"/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https://doi.org/10.1101/2022.08.30.22279415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A2214-776E-0049-A853-26900AC0F492}"/>
              </a:ext>
            </a:extLst>
          </p:cNvPr>
          <p:cNvSpPr txBox="1"/>
          <p:nvPr/>
        </p:nvSpPr>
        <p:spPr>
          <a:xfrm>
            <a:off x="9140203" y="6291696"/>
            <a:ext cx="29470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Predicted vaccine uptake in Central Glasgow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5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9A5CD0-E48A-D041-30F1-E17EEAB678AE}"/>
              </a:ext>
            </a:extLst>
          </p:cNvPr>
          <p:cNvCxnSpPr>
            <a:cxnSpLocks/>
          </p:cNvCxnSpPr>
          <p:nvPr/>
        </p:nvCxnSpPr>
        <p:spPr>
          <a:xfrm flipH="1" flipV="1">
            <a:off x="5587793" y="1587649"/>
            <a:ext cx="727591" cy="19800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3F8711-7DB1-21B3-D2B1-610B361A851B}"/>
              </a:ext>
            </a:extLst>
          </p:cNvPr>
          <p:cNvCxnSpPr>
            <a:cxnSpLocks/>
          </p:cNvCxnSpPr>
          <p:nvPr/>
        </p:nvCxnSpPr>
        <p:spPr>
          <a:xfrm flipV="1">
            <a:off x="3857843" y="1587649"/>
            <a:ext cx="424576" cy="19099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E6C75-6144-948E-18A4-93C89C833088}"/>
              </a:ext>
            </a:extLst>
          </p:cNvPr>
          <p:cNvSpPr txBox="1">
            <a:spLocks/>
          </p:cNvSpPr>
          <p:nvPr/>
        </p:nvSpPr>
        <p:spPr>
          <a:xfrm>
            <a:off x="1363741" y="4883519"/>
            <a:ext cx="2360231" cy="1589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 of wastewater shedding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Prevalence vs shedding concentration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Optimal monitoring strategies with limited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analysis of COVID-19 outcomes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Emphasis on variation with socioeconomic deprivation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54EA52-2D81-F73E-FF4A-FA0F04EA94BB}"/>
              </a:ext>
            </a:extLst>
          </p:cNvPr>
          <p:cNvSpPr txBox="1">
            <a:spLocks/>
          </p:cNvSpPr>
          <p:nvPr/>
        </p:nvSpPr>
        <p:spPr>
          <a:xfrm>
            <a:off x="3958352" y="5034075"/>
            <a:ext cx="2148668" cy="1257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Predictive models of future vaccine uptake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Predicting variation in uptake “fall-off” with future boosters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1ADADD3-AD27-F969-EB56-E8FFD883499B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2FDE7-7648-24A1-E102-1AF44843F831}"/>
              </a:ext>
            </a:extLst>
          </p:cNvPr>
          <p:cNvSpPr txBox="1"/>
          <p:nvPr/>
        </p:nvSpPr>
        <p:spPr>
          <a:xfrm>
            <a:off x="4087206" y="3567673"/>
            <a:ext cx="2332099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monitoring of vaccine uptake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Highlighting regions of “low uptake” (hesitancy) and “slow uptake” (logistics)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EBD4F8-DDA8-75A8-F46D-3F35BA346CAD}"/>
              </a:ext>
            </a:extLst>
          </p:cNvPr>
          <p:cNvCxnSpPr>
            <a:cxnSpLocks/>
          </p:cNvCxnSpPr>
          <p:nvPr/>
        </p:nvCxnSpPr>
        <p:spPr>
          <a:xfrm flipV="1">
            <a:off x="2966749" y="1580472"/>
            <a:ext cx="256054" cy="5609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E41A8-58C3-1E2B-7519-C613E3D3E002}"/>
              </a:ext>
            </a:extLst>
          </p:cNvPr>
          <p:cNvSpPr txBox="1">
            <a:spLocks/>
          </p:cNvSpPr>
          <p:nvPr/>
        </p:nvSpPr>
        <p:spPr>
          <a:xfrm>
            <a:off x="2934611" y="187433"/>
            <a:ext cx="2859835" cy="1400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SCoVMod: Scotland’s Coronavirus Model</a:t>
            </a:r>
          </a:p>
          <a:p>
            <a:pPr marL="0" indent="0">
              <a:buNone/>
            </a:pPr>
            <a:r>
              <a:rPr lang="en-US" sz="1200" dirty="0"/>
              <a:t>Individual-level model of disease spread across Scotland</a:t>
            </a:r>
          </a:p>
          <a:p>
            <a:pPr marL="0" indent="0">
              <a:buNone/>
            </a:pPr>
            <a:r>
              <a:rPr lang="en-US" sz="1200" dirty="0"/>
              <a:t>Forecasts under different restrictions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F5F0570-CA70-F17E-059D-60F25FB34220}"/>
              </a:ext>
            </a:extLst>
          </p:cNvPr>
          <p:cNvSpPr txBox="1">
            <a:spLocks/>
          </p:cNvSpPr>
          <p:nvPr/>
        </p:nvSpPr>
        <p:spPr>
          <a:xfrm>
            <a:off x="7604887" y="445546"/>
            <a:ext cx="2859833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Cattle disease model, rapidly adapted (early 2020) to COVID/humans by RSE </a:t>
            </a:r>
          </a:p>
          <a:p>
            <a:r>
              <a:rPr lang="en-US" sz="1600" dirty="0"/>
              <a:t>Test driven development</a:t>
            </a:r>
          </a:p>
          <a:p>
            <a:r>
              <a:rPr lang="en-US" sz="1600" dirty="0"/>
              <a:t>Paired programming</a:t>
            </a:r>
          </a:p>
        </p:txBody>
      </p:sp>
      <p:pic>
        <p:nvPicPr>
          <p:cNvPr id="28" name="Picture 27" descr="A picture containing text, font, diagram, pattern&#10;&#10;Description automatically generated">
            <a:extLst>
              <a:ext uri="{FF2B5EF4-FFF2-40B4-BE49-F238E27FC236}">
                <a16:creationId xmlns:a16="http://schemas.microsoft.com/office/drawing/2014/main" id="{1616CB4B-F68A-116E-B735-3F434847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492" y="3278458"/>
            <a:ext cx="4458715" cy="347049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DB749A-C4A1-4DC9-7EED-6ED0D60CA691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5794446" y="832624"/>
            <a:ext cx="1810441" cy="2712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EA7AF-6C5F-B3E2-5F3E-0B9D82B3E09A}"/>
              </a:ext>
            </a:extLst>
          </p:cNvPr>
          <p:cNvCxnSpPr>
            <a:cxnSpLocks/>
          </p:cNvCxnSpPr>
          <p:nvPr/>
        </p:nvCxnSpPr>
        <p:spPr>
          <a:xfrm flipV="1">
            <a:off x="4857082" y="1580472"/>
            <a:ext cx="108928" cy="6569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R-value estimates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existing case numbers to estimate past + present R-value locally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A3E961-66F2-8F67-C92C-8AE335F4EE5F}"/>
              </a:ext>
            </a:extLst>
          </p:cNvPr>
          <p:cNvSpPr txBox="1"/>
          <p:nvPr/>
        </p:nvSpPr>
        <p:spPr>
          <a:xfrm>
            <a:off x="9294594" y="1908971"/>
            <a:ext cx="2811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Banks et al.</a:t>
            </a:r>
            <a:r>
              <a:rPr lang="en-US" sz="1000" dirty="0"/>
              <a:t> 2022</a:t>
            </a:r>
          </a:p>
          <a:p>
            <a:pPr algn="r"/>
            <a:r>
              <a:rPr lang="en-US" sz="1000" dirty="0" err="1"/>
              <a:t>Wellcome</a:t>
            </a:r>
            <a:r>
              <a:rPr lang="en-US" sz="1000" dirty="0"/>
              <a:t> Open Research</a:t>
            </a:r>
          </a:p>
          <a:p>
            <a:pPr algn="r"/>
            <a:r>
              <a:rPr lang="en-US" sz="1000" dirty="0">
                <a:hlinkClick r:id="rId3"/>
              </a:rPr>
              <a:t>https://doi.org/10.21956%2Fwellcomeopenres.19604.r50789</a:t>
            </a:r>
            <a:endParaRPr lang="en-US" sz="1000" dirty="0"/>
          </a:p>
          <a:p>
            <a:pPr algn="r"/>
            <a:endParaRPr lang="en-US" sz="1000" dirty="0"/>
          </a:p>
          <a:p>
            <a:pPr algn="r"/>
            <a:r>
              <a:rPr lang="en-US" sz="1000" b="1" dirty="0"/>
              <a:t>Banks et al. </a:t>
            </a:r>
            <a:r>
              <a:rPr lang="en-US" sz="1000" dirty="0"/>
              <a:t>2022</a:t>
            </a:r>
          </a:p>
          <a:p>
            <a:pPr algn="r"/>
            <a:r>
              <a:rPr lang="en-US" sz="1000" dirty="0" err="1"/>
              <a:t>arXiv</a:t>
            </a:r>
            <a:r>
              <a:rPr lang="en-US" sz="1000" dirty="0"/>
              <a:t> preprint</a:t>
            </a:r>
          </a:p>
          <a:p>
            <a:pPr algn="r"/>
            <a:r>
              <a:rPr lang="en-US" sz="1000" dirty="0">
                <a:hlinkClick r:id="rId4"/>
              </a:rPr>
              <a:t>https://doi.org/10.48550/arXiv.2211.13704</a:t>
            </a:r>
            <a:r>
              <a:rPr lang="en-US" sz="1000" dirty="0"/>
              <a:t> </a:t>
            </a:r>
          </a:p>
          <a:p>
            <a:pPr algn="r"/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74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8F3CB1-E073-7B7A-F0E0-5CC381F39E4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692336" y="4698938"/>
            <a:ext cx="2839744" cy="9511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D573FD68-0C23-CB11-8DA2-CFE1E583E7BA}"/>
              </a:ext>
            </a:extLst>
          </p:cNvPr>
          <p:cNvSpPr/>
          <p:nvPr/>
        </p:nvSpPr>
        <p:spPr>
          <a:xfrm rot="16200000" flipV="1">
            <a:off x="5426217" y="-1825084"/>
            <a:ext cx="7303697" cy="6227873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58000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R-value estimates</a:t>
            </a:r>
          </a:p>
          <a:p>
            <a:pPr marL="0" indent="0">
              <a:buNone/>
            </a:pPr>
            <a:r>
              <a:rPr lang="en-US" sz="1400" dirty="0"/>
              <a:t>Using existing case numbers to estimate past + present R-value locally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E6C75-6144-948E-18A4-93C89C833088}"/>
              </a:ext>
            </a:extLst>
          </p:cNvPr>
          <p:cNvSpPr txBox="1">
            <a:spLocks/>
          </p:cNvSpPr>
          <p:nvPr/>
        </p:nvSpPr>
        <p:spPr>
          <a:xfrm>
            <a:off x="1363741" y="4883519"/>
            <a:ext cx="2360231" cy="1589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Models of wastewater shedding</a:t>
            </a:r>
          </a:p>
          <a:p>
            <a:pPr marL="0" indent="0">
              <a:buNone/>
            </a:pPr>
            <a:r>
              <a:rPr lang="en-US" sz="1400" dirty="0"/>
              <a:t>Prevalence vs shedding concentration</a:t>
            </a:r>
          </a:p>
          <a:p>
            <a:pPr marL="0" indent="0">
              <a:buNone/>
            </a:pPr>
            <a:r>
              <a:rPr lang="en-US" sz="1400" dirty="0"/>
              <a:t>Optimal monitoring strategies with limited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Real-time analysis of COVID-19 outcomes</a:t>
            </a:r>
          </a:p>
          <a:p>
            <a:r>
              <a:rPr lang="en-US" sz="1400" dirty="0"/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Modelling case ascertainment</a:t>
            </a:r>
          </a:p>
          <a:p>
            <a:r>
              <a:rPr lang="en-US" sz="1400" dirty="0"/>
              <a:t>Estimating true number of infections as opposed to cases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8878D1-EC44-967F-CCFD-75C8761B6E8F}"/>
              </a:ext>
            </a:extLst>
          </p:cNvPr>
          <p:cNvGrpSpPr/>
          <p:nvPr/>
        </p:nvGrpSpPr>
        <p:grpSpPr>
          <a:xfrm>
            <a:off x="9532080" y="4558400"/>
            <a:ext cx="2592357" cy="2183363"/>
            <a:chOff x="8742784" y="2313992"/>
            <a:chExt cx="3449216" cy="218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094B9E7-A73C-BFFC-A061-2987D66B1FD2}"/>
                </a:ext>
              </a:extLst>
            </p:cNvPr>
            <p:cNvSpPr/>
            <p:nvPr/>
          </p:nvSpPr>
          <p:spPr>
            <a:xfrm>
              <a:off x="8742784" y="2313992"/>
              <a:ext cx="3449216" cy="21833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3DE06F-0155-B8FC-4727-61B3F2B4A875}"/>
                </a:ext>
              </a:extLst>
            </p:cNvPr>
            <p:cNvSpPr txBox="1"/>
            <p:nvPr/>
          </p:nvSpPr>
          <p:spPr>
            <a:xfrm>
              <a:off x="8914233" y="3193807"/>
              <a:ext cx="31284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b="1" dirty="0"/>
                <a:t>Public Health Scotland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86681E-2DA8-27ED-55DE-434D93541D4D}"/>
                </a:ext>
              </a:extLst>
            </p:cNvPr>
            <p:cNvSpPr txBox="1"/>
            <p:nvPr/>
          </p:nvSpPr>
          <p:spPr>
            <a:xfrm>
              <a:off x="8914229" y="2523751"/>
              <a:ext cx="31284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b="1" dirty="0"/>
                <a:t>SPI-M / SAGE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FC587C-BC10-F81F-51E9-DB41EDED586A}"/>
                </a:ext>
              </a:extLst>
            </p:cNvPr>
            <p:cNvSpPr txBox="1"/>
            <p:nvPr/>
          </p:nvSpPr>
          <p:spPr>
            <a:xfrm>
              <a:off x="8914230" y="3863863"/>
              <a:ext cx="31284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b="1" dirty="0"/>
                <a:t>Scottish Government</a:t>
              </a:r>
              <a:endParaRPr lang="en-US" sz="1600" dirty="0"/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54EA52-2D81-F73E-FF4A-FA0F04EA94BB}"/>
              </a:ext>
            </a:extLst>
          </p:cNvPr>
          <p:cNvSpPr txBox="1">
            <a:spLocks/>
          </p:cNvSpPr>
          <p:nvPr/>
        </p:nvSpPr>
        <p:spPr>
          <a:xfrm>
            <a:off x="3958352" y="5034075"/>
            <a:ext cx="2148668" cy="1257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Predictive models of future vaccine uptake</a:t>
            </a:r>
          </a:p>
          <a:p>
            <a:pPr marL="0" indent="0">
              <a:buNone/>
            </a:pPr>
            <a:r>
              <a:rPr lang="en-US" sz="1400" dirty="0"/>
              <a:t>Predicting variation in uptake “fall-off” with future boosters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2FDE7-7648-24A1-E102-1AF44843F831}"/>
              </a:ext>
            </a:extLst>
          </p:cNvPr>
          <p:cNvSpPr txBox="1"/>
          <p:nvPr/>
        </p:nvSpPr>
        <p:spPr>
          <a:xfrm>
            <a:off x="4087206" y="3567673"/>
            <a:ext cx="2332099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Real-time monitoring of vaccine uptake</a:t>
            </a:r>
          </a:p>
          <a:p>
            <a:r>
              <a:rPr lang="en-US" sz="1400" dirty="0"/>
              <a:t>Highlighting regions of “low uptake” (hesitancy) and “slow uptake” (logistics)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F41322-63CD-3F25-7691-C6423A46D83C}"/>
              </a:ext>
            </a:extLst>
          </p:cNvPr>
          <p:cNvGrpSpPr/>
          <p:nvPr/>
        </p:nvGrpSpPr>
        <p:grpSpPr>
          <a:xfrm>
            <a:off x="6614576" y="2522410"/>
            <a:ext cx="1398206" cy="1243005"/>
            <a:chOff x="6172131" y="4575069"/>
            <a:chExt cx="5407159" cy="53987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614A27-8D44-0DDD-7289-25C3F097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6698" y="7301245"/>
              <a:ext cx="2672592" cy="2672592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7ABFB6-DE7F-CC70-E85A-66D2E5AFE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131" y="7301245"/>
              <a:ext cx="2670147" cy="267014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A6A458-05FE-2299-997F-C24B1008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6698" y="4575069"/>
              <a:ext cx="2672591" cy="2672591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493D16-EEC2-63E5-BCDD-0E5677AA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3593" y="4575069"/>
              <a:ext cx="2670146" cy="2670146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</p:pic>
      </p:grpSp>
      <p:pic>
        <p:nvPicPr>
          <p:cNvPr id="12" name="Picture 11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EDCF8AFE-E60F-D0B5-3121-48E142DD7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569" y="1549318"/>
            <a:ext cx="1760059" cy="81604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55D6FC-4D6F-ECAB-38A2-BF7B8E69D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7092" y="1481834"/>
            <a:ext cx="1167161" cy="116716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7" name="Picture 1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2E8E71C-8930-53E7-A459-E84A439D5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9162" y="187432"/>
            <a:ext cx="815591" cy="136860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18" name="Picture 17" descr="A picture containing text, screenshot, plot, font&#10;&#10;Description automatically generated">
            <a:extLst>
              <a:ext uri="{FF2B5EF4-FFF2-40B4-BE49-F238E27FC236}">
                <a16:creationId xmlns:a16="http://schemas.microsoft.com/office/drawing/2014/main" id="{E83ACE0B-0690-AAAA-0342-76F221D23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7885" y="2635783"/>
            <a:ext cx="1369909" cy="106994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Picture 22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AF0A7400-4F4E-7DBC-6BA1-136C2D7B42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068" y="1674783"/>
            <a:ext cx="1161718" cy="85114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4" name="Picture 23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3DCEABC2-24D7-78BE-6039-880686688E1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7175"/>
          <a:stretch/>
        </p:blipFill>
        <p:spPr>
          <a:xfrm>
            <a:off x="9522394" y="1506571"/>
            <a:ext cx="1104691" cy="78336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5" name="Picture 24" descr="A picture containing text, font, diagram, pattern&#10;&#10;Description automatically generated">
            <a:extLst>
              <a:ext uri="{FF2B5EF4-FFF2-40B4-BE49-F238E27FC236}">
                <a16:creationId xmlns:a16="http://schemas.microsoft.com/office/drawing/2014/main" id="{A225065A-5EBD-1BAC-0673-F3D0FF51AA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4587" y="127083"/>
            <a:ext cx="1641240" cy="127747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6" name="Picture 25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0443CC2F-B4E7-A8C7-F143-9E12CFD5C9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50823" y="325008"/>
            <a:ext cx="1995501" cy="1046820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FB413A5-D78D-2247-F75E-884D9BED1EF9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73CD8EA-FE84-BBA6-6D89-A83F4C970542}"/>
              </a:ext>
            </a:extLst>
          </p:cNvPr>
          <p:cNvSpPr txBox="1">
            <a:spLocks/>
          </p:cNvSpPr>
          <p:nvPr/>
        </p:nvSpPr>
        <p:spPr>
          <a:xfrm>
            <a:off x="2934611" y="187433"/>
            <a:ext cx="2859835" cy="14002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SCoVMod: Scotland’s Coronavirus Model</a:t>
            </a:r>
          </a:p>
          <a:p>
            <a:pPr marL="0" indent="0">
              <a:buNone/>
            </a:pPr>
            <a:r>
              <a:rPr lang="en-US" sz="1200" dirty="0"/>
              <a:t>Individual-level model of disease spread across Scotland</a:t>
            </a:r>
          </a:p>
          <a:p>
            <a:pPr marL="0" indent="0">
              <a:buNone/>
            </a:pPr>
            <a:r>
              <a:rPr lang="en-US" sz="1200" dirty="0"/>
              <a:t>Forecasts under different restrictions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064ACD-8483-0B18-7258-4CDBB5E80198}"/>
              </a:ext>
            </a:extLst>
          </p:cNvPr>
          <p:cNvSpPr txBox="1"/>
          <p:nvPr/>
        </p:nvSpPr>
        <p:spPr>
          <a:xfrm rot="1056946">
            <a:off x="7511983" y="5234583"/>
            <a:ext cx="126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Weekly</a:t>
            </a:r>
          </a:p>
          <a:p>
            <a:r>
              <a:rPr lang="en-US" sz="1600" dirty="0"/>
              <a:t>Daily</a:t>
            </a:r>
          </a:p>
          <a:p>
            <a:r>
              <a:rPr lang="en-US" sz="1600" dirty="0"/>
              <a:t>Ad-hoc</a:t>
            </a:r>
          </a:p>
        </p:txBody>
      </p:sp>
    </p:spTree>
    <p:extLst>
      <p:ext uri="{BB962C8B-B14F-4D97-AF65-F5344CB8AC3E}">
        <p14:creationId xmlns:p14="http://schemas.microsoft.com/office/powerpoint/2010/main" val="45892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news article&#10;&#10;Description automatically generated with low confidence">
            <a:extLst>
              <a:ext uri="{FF2B5EF4-FFF2-40B4-BE49-F238E27FC236}">
                <a16:creationId xmlns:a16="http://schemas.microsoft.com/office/drawing/2014/main" id="{944EC5B6-00CC-9D8C-BA44-4683D3F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4" y="360851"/>
            <a:ext cx="4147769" cy="592116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48931-164A-68B7-D85A-2C49D00B622B}"/>
              </a:ext>
            </a:extLst>
          </p:cNvPr>
          <p:cNvGrpSpPr/>
          <p:nvPr/>
        </p:nvGrpSpPr>
        <p:grpSpPr>
          <a:xfrm>
            <a:off x="8287386" y="462536"/>
            <a:ext cx="3755005" cy="6062513"/>
            <a:chOff x="2121385" y="498088"/>
            <a:chExt cx="3083726" cy="4978723"/>
          </a:xfrm>
        </p:grpSpPr>
        <p:pic>
          <p:nvPicPr>
            <p:cNvPr id="15" name="Picture 14" descr="A screenshot of a test&#10;&#10;Description automatically generated with low confidence">
              <a:extLst>
                <a:ext uri="{FF2B5EF4-FFF2-40B4-BE49-F238E27FC236}">
                  <a16:creationId xmlns:a16="http://schemas.microsoft.com/office/drawing/2014/main" id="{AD86F85B-7BBF-A342-7E8E-0EECDC4A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4623" y="2640684"/>
              <a:ext cx="2420488" cy="2836127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5C22AE7-3F1D-F797-38AB-396216E77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3474"/>
            <a:stretch/>
          </p:blipFill>
          <p:spPr>
            <a:xfrm>
              <a:off x="2121385" y="498088"/>
              <a:ext cx="2926474" cy="1849066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</p:grpSp>
      <p:pic>
        <p:nvPicPr>
          <p:cNvPr id="22" name="Picture 21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32F9D716-0E81-ED2B-0B4A-A78214DB3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229" y="3027267"/>
            <a:ext cx="3781936" cy="354205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467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0B9-D6DA-EE16-A840-27B86F9C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8805" cy="786781"/>
          </a:xfrm>
        </p:spPr>
        <p:txBody>
          <a:bodyPr/>
          <a:lstStyle/>
          <a:p>
            <a:r>
              <a:rPr lang="en-US" b="1" dirty="0"/>
              <a:t>My experience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F5FBEB-3764-586B-FD48-5EC3AB11E3F6}"/>
              </a:ext>
            </a:extLst>
          </p:cNvPr>
          <p:cNvSpPr txBox="1">
            <a:spLocks/>
          </p:cNvSpPr>
          <p:nvPr/>
        </p:nvSpPr>
        <p:spPr>
          <a:xfrm>
            <a:off x="4090639" y="1755001"/>
            <a:ext cx="3071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008289-153B-5D2B-24DC-B28F9AD8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979"/>
            <a:ext cx="10515600" cy="4650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Notable development </a:t>
            </a:r>
            <a:r>
              <a:rPr lang="en-US" sz="2400" dirty="0"/>
              <a:t>in my programming</a:t>
            </a:r>
          </a:p>
          <a:p>
            <a:pPr lvl="1"/>
            <a:r>
              <a:rPr lang="en-US" sz="2000" dirty="0"/>
              <a:t>from smaller, self-contained code to perform simpler tasks</a:t>
            </a:r>
          </a:p>
          <a:p>
            <a:pPr marL="457200" lvl="1" indent="0">
              <a:buNone/>
            </a:pPr>
            <a:r>
              <a:rPr lang="en-US" sz="2000" dirty="0"/>
              <a:t>to</a:t>
            </a:r>
          </a:p>
          <a:p>
            <a:pPr lvl="1"/>
            <a:r>
              <a:rPr lang="en-US" sz="2000" dirty="0"/>
              <a:t>“large”, complex scripts that</a:t>
            </a:r>
          </a:p>
          <a:p>
            <a:pPr lvl="2"/>
            <a:r>
              <a:rPr lang="en-US" sz="1800" dirty="0"/>
              <a:t>Are central to work that ends up in peer-review</a:t>
            </a:r>
          </a:p>
          <a:p>
            <a:pPr lvl="2"/>
            <a:r>
              <a:rPr lang="en-US" sz="1800" dirty="0"/>
              <a:t>Require extreme care with storage of data </a:t>
            </a:r>
          </a:p>
          <a:p>
            <a:pPr lvl="2"/>
            <a:r>
              <a:rPr lang="en-US" sz="1800" dirty="0"/>
              <a:t>Have spin-offs with short turnarounds</a:t>
            </a:r>
          </a:p>
          <a:p>
            <a:pPr marL="914400" lvl="2" indent="0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200" dirty="0"/>
              <a:t>Essential that </a:t>
            </a:r>
            <a:r>
              <a:rPr lang="en-US" sz="2200"/>
              <a:t>the work </a:t>
            </a:r>
            <a:r>
              <a:rPr lang="en-US" sz="2200" dirty="0"/>
              <a:t>is </a:t>
            </a:r>
            <a:r>
              <a:rPr lang="en-US" sz="2200" b="1" u="sng" dirty="0"/>
              <a:t>reproducible</a:t>
            </a:r>
          </a:p>
          <a:p>
            <a:pPr lvl="1"/>
            <a:r>
              <a:rPr lang="en-US" sz="1800" dirty="0"/>
              <a:t>My process for COVID was good</a:t>
            </a:r>
            <a:r>
              <a:rPr lang="en-US" sz="1800" i="1" dirty="0"/>
              <a:t> enough</a:t>
            </a:r>
            <a:r>
              <a:rPr lang="en-US" sz="1800" dirty="0"/>
              <a:t>, but very manual and caused some headaches later 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8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0B9-D6DA-EE16-A840-27B86F9C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6074" cy="786781"/>
          </a:xfrm>
        </p:spPr>
        <p:txBody>
          <a:bodyPr/>
          <a:lstStyle/>
          <a:p>
            <a:r>
              <a:rPr lang="en-US" b="1" dirty="0"/>
              <a:t>Resolutions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008289-153B-5D2B-24DC-B28F9AD81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574" y="1540159"/>
            <a:ext cx="4988369" cy="4952716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At the start of a new project, take time to set up processes for </a:t>
            </a:r>
            <a:r>
              <a:rPr lang="en-US" b="1" dirty="0"/>
              <a:t>version control</a:t>
            </a:r>
            <a:r>
              <a:rPr lang="en-US" dirty="0"/>
              <a:t>, </a:t>
            </a:r>
            <a:r>
              <a:rPr lang="en-US" b="1" dirty="0"/>
              <a:t>sharing</a:t>
            </a:r>
            <a:r>
              <a:rPr lang="en-US" dirty="0"/>
              <a:t>, </a:t>
            </a:r>
            <a:r>
              <a:rPr lang="en-US" dirty="0" err="1"/>
              <a:t>standardising</a:t>
            </a:r>
            <a:r>
              <a:rPr lang="en-US" dirty="0"/>
              <a:t> of </a:t>
            </a:r>
            <a:r>
              <a:rPr lang="en-US" b="1" dirty="0"/>
              <a:t>code structure</a:t>
            </a:r>
          </a:p>
          <a:p>
            <a:pPr lvl="2"/>
            <a:endParaRPr lang="en-US" b="1" dirty="0"/>
          </a:p>
          <a:p>
            <a:pPr lvl="2"/>
            <a:r>
              <a:rPr lang="en-US" dirty="0"/>
              <a:t>Essential for my next project: The </a:t>
            </a:r>
            <a:r>
              <a:rPr lang="en-US" i="1" dirty="0"/>
              <a:t>aim </a:t>
            </a:r>
            <a:r>
              <a:rPr lang="en-US" dirty="0"/>
              <a:t>is to develop methods to be used by others!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2-3 days spent at the start of a project learning some basic git commands saves weeks later on!</a:t>
            </a:r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DC512AC-B310-EA20-E1AC-56BF5FD2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93" y="268143"/>
            <a:ext cx="4988370" cy="423854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600F3D-1581-1F66-06D9-78F0D3CC5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95"/>
          <a:stretch/>
        </p:blipFill>
        <p:spPr>
          <a:xfrm>
            <a:off x="8304352" y="4016517"/>
            <a:ext cx="3676073" cy="268894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29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11E4-B9BD-35D4-49E6-0E83ABF7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534"/>
          </a:xfrm>
        </p:spPr>
        <p:txBody>
          <a:bodyPr>
            <a:normAutofit/>
          </a:bodyPr>
          <a:lstStyle/>
          <a:p>
            <a:r>
              <a:rPr lang="en-US" b="1" dirty="0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F236-4E98-EA6E-9C2B-7FA8B93A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979"/>
            <a:ext cx="10515600" cy="4650983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2011 - 2015	</a:t>
            </a:r>
            <a:r>
              <a:rPr lang="en-US" b="1" dirty="0" err="1"/>
              <a:t>MSci</a:t>
            </a:r>
            <a:r>
              <a:rPr lang="en-US" b="1" dirty="0"/>
              <a:t> Theoretical Physics </a:t>
            </a:r>
            <a:r>
              <a:rPr lang="en-US" dirty="0"/>
              <a:t>(Nottingham)</a:t>
            </a:r>
          </a:p>
          <a:p>
            <a:r>
              <a:rPr lang="en-US" i="1" dirty="0"/>
              <a:t>2015 - 2019 	</a:t>
            </a:r>
            <a:r>
              <a:rPr lang="en-US" b="1" dirty="0"/>
              <a:t>PhD Theoretical Physics </a:t>
            </a:r>
            <a:r>
              <a:rPr lang="en-US" dirty="0"/>
              <a:t>(Edinburgh)</a:t>
            </a:r>
          </a:p>
          <a:p>
            <a:pPr lvl="1"/>
            <a:r>
              <a:rPr lang="en-US" sz="2300" i="1" dirty="0"/>
              <a:t>Nonequilibrium statistical mechanics</a:t>
            </a:r>
          </a:p>
          <a:p>
            <a:pPr lvl="1"/>
            <a:r>
              <a:rPr lang="en-US" sz="2300" i="1" dirty="0">
                <a:solidFill>
                  <a:srgbClr val="FF0000"/>
                </a:solidFill>
              </a:rPr>
              <a:t>Mathematica, MATLAB, pen and paper</a:t>
            </a:r>
          </a:p>
          <a:p>
            <a:pPr lvl="1"/>
            <a:r>
              <a:rPr lang="en-US" sz="2300" dirty="0">
                <a:solidFill>
                  <a:schemeClr val="accent1">
                    <a:lumMod val="75000"/>
                  </a:schemeClr>
                </a:solidFill>
              </a:rPr>
              <a:t>Learned: how to go about solving a problem</a:t>
            </a:r>
          </a:p>
          <a:p>
            <a:endParaRPr lang="en-US" sz="2600" dirty="0"/>
          </a:p>
          <a:p>
            <a:r>
              <a:rPr lang="en-US" i="1" dirty="0"/>
              <a:t>2019 - 2021 	</a:t>
            </a:r>
            <a:r>
              <a:rPr lang="en-US" b="1" dirty="0"/>
              <a:t>Industry</a:t>
            </a:r>
            <a:r>
              <a:rPr lang="en-US" dirty="0"/>
              <a:t> (fintech)</a:t>
            </a:r>
          </a:p>
          <a:p>
            <a:pPr lvl="1"/>
            <a:r>
              <a:rPr lang="en-US" sz="2300" dirty="0"/>
              <a:t>Automating </a:t>
            </a:r>
            <a:r>
              <a:rPr lang="en-US" sz="2300" i="1" dirty="0"/>
              <a:t>reconciliation</a:t>
            </a:r>
            <a:r>
              <a:rPr lang="en-US" sz="2300" dirty="0"/>
              <a:t> of trading data from different sources (traders, banks, Bloomberg </a:t>
            </a:r>
            <a:r>
              <a:rPr lang="en-US" sz="2300" dirty="0" err="1"/>
              <a:t>etc</a:t>
            </a:r>
            <a:r>
              <a:rPr lang="en-US" sz="2300" dirty="0"/>
              <a:t>)</a:t>
            </a:r>
          </a:p>
          <a:p>
            <a:pPr lvl="1"/>
            <a:r>
              <a:rPr lang="en-US" sz="2300" i="1" dirty="0">
                <a:solidFill>
                  <a:srgbClr val="FF0000"/>
                </a:solidFill>
              </a:rPr>
              <a:t>SQL, Excel</a:t>
            </a:r>
          </a:p>
          <a:p>
            <a:pPr lvl="1"/>
            <a:r>
              <a:rPr lang="en-US" sz="2300" dirty="0">
                <a:solidFill>
                  <a:schemeClr val="accent1">
                    <a:lumMod val="75000"/>
                  </a:schemeClr>
                </a:solidFill>
              </a:rPr>
              <a:t>Learned: how to deal with high-</a:t>
            </a:r>
            <a:r>
              <a:rPr lang="en-US" sz="2300" dirty="0" err="1">
                <a:solidFill>
                  <a:schemeClr val="accent1">
                    <a:lumMod val="75000"/>
                  </a:schemeClr>
                </a:solidFill>
              </a:rPr>
              <a:t>freq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</a:rPr>
              <a:t>/high-volume/messy/“real” data</a:t>
            </a:r>
          </a:p>
          <a:p>
            <a:endParaRPr lang="en-US" dirty="0"/>
          </a:p>
          <a:p>
            <a:r>
              <a:rPr lang="en-US" i="1" dirty="0"/>
              <a:t>2021</a:t>
            </a:r>
            <a:r>
              <a:rPr lang="en-US" dirty="0"/>
              <a:t> - 	</a:t>
            </a:r>
            <a:r>
              <a:rPr lang="en-US" b="1" dirty="0"/>
              <a:t>Postdoc @ Roslin, Kao group</a:t>
            </a:r>
          </a:p>
          <a:p>
            <a:pPr lvl="1"/>
            <a:r>
              <a:rPr lang="en-US" sz="2300" dirty="0"/>
              <a:t>Applying data science to understand patterns in infectious diseases</a:t>
            </a:r>
          </a:p>
          <a:p>
            <a:pPr lvl="1"/>
            <a:r>
              <a:rPr lang="en-US" sz="2300" i="1" dirty="0">
                <a:solidFill>
                  <a:srgbClr val="FF0000"/>
                </a:solidFill>
              </a:rPr>
              <a:t>R</a:t>
            </a:r>
          </a:p>
          <a:p>
            <a:pPr lvl="1"/>
            <a:r>
              <a:rPr lang="en-US" sz="2300" dirty="0">
                <a:solidFill>
                  <a:schemeClr val="accent1">
                    <a:lumMod val="75000"/>
                  </a:schemeClr>
                </a:solidFill>
              </a:rPr>
              <a:t>Learned: how to pull insightful things from 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4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5F0B9-D6DA-EE16-A840-27B86F9C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8805" cy="786781"/>
          </a:xfrm>
        </p:spPr>
        <p:txBody>
          <a:bodyPr/>
          <a:lstStyle/>
          <a:p>
            <a:r>
              <a:rPr lang="en-US" b="1" dirty="0"/>
              <a:t>Kao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88868-3574-159E-538B-2A0844C7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56" y="2294315"/>
            <a:ext cx="2005940" cy="4088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Present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Rowland Kao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Anthony Wood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Tijani Sulaimon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Anna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Gamza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⭐️ </a:t>
            </a:r>
            <a:r>
              <a:rPr lang="en-US" sz="1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 Banks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Ewan Colman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⭐️ </a:t>
            </a:r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Aeron Sanchez 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Muhammad Bilal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⭐️ </a:t>
            </a:r>
            <a:r>
              <a:rPr lang="en-US" sz="16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Engineers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7A416F-454D-D4A4-7C4C-288A260E1127}"/>
              </a:ext>
            </a:extLst>
          </p:cNvPr>
          <p:cNvSpPr txBox="1">
            <a:spLocks/>
          </p:cNvSpPr>
          <p:nvPr/>
        </p:nvSpPr>
        <p:spPr>
          <a:xfrm>
            <a:off x="4977363" y="1186993"/>
            <a:ext cx="7477392" cy="2122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of infectious disease transmission (often informed by “big” data)</a:t>
            </a:r>
          </a:p>
          <a:p>
            <a:pPr lvl="1"/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Derived from populations, trading patterns, sewers, commutes, Twitter…</a:t>
            </a:r>
          </a:p>
          <a:p>
            <a:pPr lvl="1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Genetic sequences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Comparing samples to infer who-infected whom</a:t>
            </a:r>
          </a:p>
          <a:p>
            <a:pPr lvl="1"/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EEB657-1780-3DBA-C9C7-7AB18B726F2D}"/>
              </a:ext>
            </a:extLst>
          </p:cNvPr>
          <p:cNvSpPr txBox="1"/>
          <p:nvPr/>
        </p:nvSpPr>
        <p:spPr>
          <a:xfrm>
            <a:off x="5037387" y="4430534"/>
            <a:ext cx="35104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Current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Rift Valley fever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Avian influenza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Bovine viral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diarrhoea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Rumours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behaviour”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Bovine TB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14EF56-4CCD-E0F2-CA63-6AC71D3D664C}"/>
              </a:ext>
            </a:extLst>
          </p:cNvPr>
          <p:cNvCxnSpPr/>
          <p:nvPr/>
        </p:nvCxnSpPr>
        <p:spPr>
          <a:xfrm>
            <a:off x="4698124" y="1530859"/>
            <a:ext cx="0" cy="4949083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8594BC-4F33-C28D-5AEC-B70A0CF25C66}"/>
              </a:ext>
            </a:extLst>
          </p:cNvPr>
          <p:cNvSpPr/>
          <p:nvPr/>
        </p:nvSpPr>
        <p:spPr>
          <a:xfrm>
            <a:off x="4977363" y="1558855"/>
            <a:ext cx="7046466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CE81A-6637-318D-56BF-1D31C9B61B6C}"/>
              </a:ext>
            </a:extLst>
          </p:cNvPr>
          <p:cNvSpPr txBox="1">
            <a:spLocks/>
          </p:cNvSpPr>
          <p:nvPr/>
        </p:nvSpPr>
        <p:spPr>
          <a:xfrm>
            <a:off x="2412946" y="2294315"/>
            <a:ext cx="2005940" cy="401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u="sng" dirty="0">
                <a:latin typeface="Calibri" panose="020F0502020204030204" pitchFamily="34" charset="0"/>
                <a:cs typeface="Calibri" panose="020F0502020204030204" pitchFamily="34" charset="0"/>
              </a:rPr>
              <a:t>Past</a:t>
            </a:r>
          </a:p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Paul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Bessell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b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Anne-Sophie </a:t>
            </a:r>
            <a:r>
              <a:rPr lang="en-GB" sz="1400" b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Ruget</a:t>
            </a:r>
            <a:endParaRPr lang="en-GB" sz="1400" b="0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⭐️ </a:t>
            </a:r>
            <a:r>
              <a:rPr lang="en-GB" sz="1400" b="0" u="none" strike="noStrike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Tom Doherty</a:t>
            </a:r>
          </a:p>
          <a:p>
            <a:r>
              <a:rPr lang="en-GB" sz="1400" b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Sam Lycett</a:t>
            </a:r>
          </a:p>
          <a:p>
            <a:r>
              <a:rPr lang="en-GB" sz="1400" b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Gianluigi Rossi</a:t>
            </a:r>
          </a:p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Jess Enright</a:t>
            </a:r>
          </a:p>
          <a:p>
            <a:r>
              <a:rPr lang="en-GB" sz="1400" dirty="0" err="1">
                <a:effectLst/>
                <a:latin typeface="CMSSBX10"/>
              </a:rPr>
              <a:t>Gavrila</a:t>
            </a:r>
            <a:r>
              <a:rPr lang="en-GB" sz="1400" dirty="0">
                <a:effectLst/>
                <a:latin typeface="CMSSBX10"/>
              </a:rPr>
              <a:t> </a:t>
            </a:r>
            <a:r>
              <a:rPr lang="en-GB" sz="1400" dirty="0" err="1">
                <a:effectLst/>
                <a:latin typeface="CMSSBX10"/>
              </a:rPr>
              <a:t>Puspitarani</a:t>
            </a:r>
            <a:endParaRPr lang="en-GB" sz="1400" dirty="0">
              <a:effectLst/>
              <a:latin typeface="CMSSBX10"/>
            </a:endParaRPr>
          </a:p>
          <a:p>
            <a:endParaRPr lang="en-GB" sz="1400" dirty="0">
              <a:latin typeface="CMSSBX10"/>
            </a:endParaRPr>
          </a:p>
          <a:p>
            <a:pPr marL="0" indent="0">
              <a:buNone/>
            </a:pPr>
            <a:r>
              <a:rPr lang="en-GB" sz="1400" u="sng" dirty="0">
                <a:latin typeface="CMSSBX10"/>
              </a:rPr>
              <a:t>Collaborators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Anne Marie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MacKintosh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Martine Stead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08961-7FBA-9BAE-5332-B72C682E3123}"/>
              </a:ext>
            </a:extLst>
          </p:cNvPr>
          <p:cNvSpPr txBox="1"/>
          <p:nvPr/>
        </p:nvSpPr>
        <p:spPr>
          <a:xfrm>
            <a:off x="507056" y="1530859"/>
            <a:ext cx="3911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Mix of vets, mathematicians, physicists, software engineers, computer scientists</a:t>
            </a:r>
          </a:p>
        </p:txBody>
      </p:sp>
    </p:spTree>
    <p:extLst>
      <p:ext uri="{BB962C8B-B14F-4D97-AF65-F5344CB8AC3E}">
        <p14:creationId xmlns:p14="http://schemas.microsoft.com/office/powerpoint/2010/main" val="7942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D187-C5BE-3690-8D30-CCA4C835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681"/>
            <a:ext cx="10515600" cy="1325563"/>
          </a:xfrm>
        </p:spPr>
        <p:txBody>
          <a:bodyPr/>
          <a:lstStyle/>
          <a:p>
            <a:r>
              <a:rPr lang="en-US" b="1" dirty="0"/>
              <a:t>What happened in COVID-19?</a:t>
            </a:r>
          </a:p>
        </p:txBody>
      </p:sp>
    </p:spTree>
    <p:extLst>
      <p:ext uri="{BB962C8B-B14F-4D97-AF65-F5344CB8AC3E}">
        <p14:creationId xmlns:p14="http://schemas.microsoft.com/office/powerpoint/2010/main" val="397770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2E16B5-E403-0626-52DC-DAB43CBBB1F2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</p:spTree>
    <p:extLst>
      <p:ext uri="{BB962C8B-B14F-4D97-AF65-F5344CB8AC3E}">
        <p14:creationId xmlns:p14="http://schemas.microsoft.com/office/powerpoint/2010/main" val="350219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Modelling case ascertainment</a:t>
            </a:r>
          </a:p>
          <a:p>
            <a:r>
              <a:rPr lang="en-US" sz="1400" dirty="0"/>
              <a:t>Estimating true number of infections as opposed to cases</a:t>
            </a:r>
          </a:p>
        </p:txBody>
      </p:sp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F31822-3E43-A78C-1F32-4DA3E6A2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37" y="2469295"/>
            <a:ext cx="6256586" cy="328214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9FC17-D534-52D7-FF22-8502CEDD419E}"/>
              </a:ext>
            </a:extLst>
          </p:cNvPr>
          <p:cNvSpPr txBox="1"/>
          <p:nvPr/>
        </p:nvSpPr>
        <p:spPr>
          <a:xfrm>
            <a:off x="9666380" y="1907863"/>
            <a:ext cx="2465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Colman</a:t>
            </a:r>
            <a:r>
              <a:rPr lang="en-US" sz="1000" dirty="0"/>
              <a:t> </a:t>
            </a:r>
            <a:r>
              <a:rPr lang="en-US" sz="1000" b="1" dirty="0"/>
              <a:t>et al. </a:t>
            </a:r>
            <a:r>
              <a:rPr lang="en-US" sz="1000" dirty="0"/>
              <a:t>2023</a:t>
            </a:r>
          </a:p>
          <a:p>
            <a:pPr algn="r"/>
            <a:r>
              <a:rPr lang="en-US" sz="1000" dirty="0"/>
              <a:t>Journal of Theoretical Biology</a:t>
            </a:r>
          </a:p>
          <a:p>
            <a:pPr algn="r"/>
            <a:r>
              <a:rPr lang="en-US" sz="1000" dirty="0">
                <a:hlinkClick r:id="rId3"/>
              </a:rPr>
              <a:t>https://doi.org/10.1016/j.jtbi.2022.111333</a:t>
            </a:r>
            <a:r>
              <a:rPr lang="en-US" sz="1000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C10922-A583-CAFD-81A0-D50052393366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</p:spTree>
    <p:extLst>
      <p:ext uri="{BB962C8B-B14F-4D97-AF65-F5344CB8AC3E}">
        <p14:creationId xmlns:p14="http://schemas.microsoft.com/office/powerpoint/2010/main" val="237370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/>
              <a:t>Real-time analysis of COVID-19 outcomes</a:t>
            </a:r>
          </a:p>
          <a:p>
            <a:r>
              <a:rPr lang="en-US" sz="1400" dirty="0"/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pic>
        <p:nvPicPr>
          <p:cNvPr id="11" name="Picture 10" descr="A map of the united kingdom&#10;&#10;Description automatically generated with medium confidence">
            <a:extLst>
              <a:ext uri="{FF2B5EF4-FFF2-40B4-BE49-F238E27FC236}">
                <a16:creationId xmlns:a16="http://schemas.microsoft.com/office/drawing/2014/main" id="{ABD62A86-A313-1B9E-ED12-0966385B5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9"/>
          <a:stretch/>
        </p:blipFill>
        <p:spPr>
          <a:xfrm>
            <a:off x="6570245" y="617033"/>
            <a:ext cx="5551196" cy="614245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25849C-AB84-54A2-B668-238AE0733A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4364528" y="2195332"/>
            <a:ext cx="4125129" cy="309050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27CAB8-FB67-4FF0-07F2-38CA2A6536D3}"/>
              </a:ext>
            </a:extLst>
          </p:cNvPr>
          <p:cNvSpPr txBox="1"/>
          <p:nvPr/>
        </p:nvSpPr>
        <p:spPr>
          <a:xfrm>
            <a:off x="9050891" y="0"/>
            <a:ext cx="3141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Wood et al. </a:t>
            </a:r>
            <a:r>
              <a:rPr lang="en-US" sz="1000" dirty="0"/>
              <a:t>2022</a:t>
            </a:r>
          </a:p>
          <a:p>
            <a:pPr algn="r"/>
            <a:r>
              <a:rPr lang="en-US" sz="1000" dirty="0" err="1"/>
              <a:t>Medrxiv</a:t>
            </a:r>
            <a:r>
              <a:rPr lang="en-US" sz="1000" dirty="0"/>
              <a:t> preprint</a:t>
            </a:r>
          </a:p>
          <a:p>
            <a:pPr algn="r"/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GillSansRegular"/>
                <a:hlinkClick r:id="rId4"/>
              </a:rPr>
              <a:t>https://doi.org/10.1101/2022.08.03.22278013</a:t>
            </a:r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GillSansRegular"/>
              </a:rPr>
              <a:t> 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D49D-6E4F-9B7F-1DCB-A540F95BEBA5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</p:spTree>
    <p:extLst>
      <p:ext uri="{BB962C8B-B14F-4D97-AF65-F5344CB8AC3E}">
        <p14:creationId xmlns:p14="http://schemas.microsoft.com/office/powerpoint/2010/main" val="373393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R-value estimates</a:t>
            </a:r>
          </a:p>
          <a:p>
            <a:pPr marL="0" indent="0">
              <a:buNone/>
            </a:pPr>
            <a:r>
              <a:rPr lang="en-US" sz="1400" dirty="0"/>
              <a:t>Using existing case numbers to estimate past + present R-value locally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analysis of COVID-19 outcomes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pic>
        <p:nvPicPr>
          <p:cNvPr id="3" name="Picture 2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561936DC-E429-96B2-1A14-E753454E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418" y="2469295"/>
            <a:ext cx="5859946" cy="429332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9C8515-6535-6195-0A3A-317E4F7B8394}"/>
              </a:ext>
            </a:extLst>
          </p:cNvPr>
          <p:cNvSpPr txBox="1"/>
          <p:nvPr/>
        </p:nvSpPr>
        <p:spPr>
          <a:xfrm>
            <a:off x="9666380" y="2190049"/>
            <a:ext cx="2465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 Chris Banks, Aeron Sanchez</a:t>
            </a:r>
            <a:endParaRPr lang="en-US" sz="1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DFD82F-1BF5-A4AB-5438-4C515B2C1FCD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</p:spTree>
    <p:extLst>
      <p:ext uri="{BB962C8B-B14F-4D97-AF65-F5344CB8AC3E}">
        <p14:creationId xmlns:p14="http://schemas.microsoft.com/office/powerpoint/2010/main" val="13848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AAF1-D173-BBAD-5BC1-B3BE52735D46}"/>
              </a:ext>
            </a:extLst>
          </p:cNvPr>
          <p:cNvCxnSpPr>
            <a:cxnSpLocks/>
          </p:cNvCxnSpPr>
          <p:nvPr/>
        </p:nvCxnSpPr>
        <p:spPr>
          <a:xfrm>
            <a:off x="627323" y="2195332"/>
            <a:ext cx="1030524" cy="54792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F7BB997C-F973-67F3-A67B-538511CD2D7C}"/>
              </a:ext>
            </a:extLst>
          </p:cNvPr>
          <p:cNvSpPr/>
          <p:nvPr/>
        </p:nvSpPr>
        <p:spPr>
          <a:xfrm>
            <a:off x="627323" y="0"/>
            <a:ext cx="7303697" cy="6869437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75E6E-DB4C-C506-BE9C-326BE24260A0}"/>
              </a:ext>
            </a:extLst>
          </p:cNvPr>
          <p:cNvSpPr txBox="1">
            <a:spLocks/>
          </p:cNvSpPr>
          <p:nvPr/>
        </p:nvSpPr>
        <p:spPr>
          <a:xfrm>
            <a:off x="4282419" y="2108454"/>
            <a:ext cx="1810279" cy="1316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R-value estimates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existing case numbers to estimate past + present R-value locally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0E6C75-6144-948E-18A4-93C89C833088}"/>
              </a:ext>
            </a:extLst>
          </p:cNvPr>
          <p:cNvSpPr txBox="1">
            <a:spLocks/>
          </p:cNvSpPr>
          <p:nvPr/>
        </p:nvSpPr>
        <p:spPr>
          <a:xfrm>
            <a:off x="1363741" y="4883519"/>
            <a:ext cx="2360231" cy="15896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Models of wastewater shedding</a:t>
            </a:r>
          </a:p>
          <a:p>
            <a:pPr marL="0" indent="0">
              <a:buNone/>
            </a:pPr>
            <a:r>
              <a:rPr lang="en-US" sz="1400" dirty="0"/>
              <a:t>Prevalence vs shedding concentration</a:t>
            </a:r>
          </a:p>
          <a:p>
            <a:pPr marL="0" indent="0">
              <a:buNone/>
            </a:pPr>
            <a:r>
              <a:rPr lang="en-US" sz="1400" dirty="0"/>
              <a:t>Optimal monitoring strategies with limited budget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75D3-69F8-B13E-8F83-C7FA0027B020}"/>
              </a:ext>
            </a:extLst>
          </p:cNvPr>
          <p:cNvSpPr txBox="1"/>
          <p:nvPr/>
        </p:nvSpPr>
        <p:spPr>
          <a:xfrm>
            <a:off x="1743267" y="3497606"/>
            <a:ext cx="221508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Real-time analysis of COVID-19 outcomes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Emphasis on variation with socioeconomic deprivation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17615-AB90-4531-E17D-9B54D08559F4}"/>
              </a:ext>
            </a:extLst>
          </p:cNvPr>
          <p:cNvSpPr txBox="1"/>
          <p:nvPr/>
        </p:nvSpPr>
        <p:spPr>
          <a:xfrm>
            <a:off x="2071453" y="2110630"/>
            <a:ext cx="1955717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Modelling case ascertainment</a:t>
            </a:r>
          </a:p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Estimating true number of infections as opposed to cases</a:t>
            </a:r>
          </a:p>
        </p:txBody>
      </p:sp>
      <p:pic>
        <p:nvPicPr>
          <p:cNvPr id="2" name="Picture 1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1D75455A-81B1-ED53-8239-3AC089B7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692" y="1837847"/>
            <a:ext cx="2417405" cy="405652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Picture 2" descr="A picture containing text, screenshot, plot, font&#10;&#10;Description automatically generated">
            <a:extLst>
              <a:ext uri="{FF2B5EF4-FFF2-40B4-BE49-F238E27FC236}">
                <a16:creationId xmlns:a16="http://schemas.microsoft.com/office/drawing/2014/main" id="{3C9833CF-E998-1386-6873-44D842A5D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92" y="3628718"/>
            <a:ext cx="3926651" cy="306685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CE8B8E-CE03-7BB4-CA00-BDC27B51C75A}"/>
              </a:ext>
            </a:extLst>
          </p:cNvPr>
          <p:cNvSpPr txBox="1"/>
          <p:nvPr/>
        </p:nvSpPr>
        <p:spPr>
          <a:xfrm>
            <a:off x="6501019" y="3057948"/>
            <a:ext cx="2596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Colman, Kao 2022</a:t>
            </a:r>
          </a:p>
          <a:p>
            <a:pPr algn="r"/>
            <a:r>
              <a:rPr lang="en-US" sz="1000" dirty="0" err="1"/>
              <a:t>Medrxiv</a:t>
            </a:r>
            <a:r>
              <a:rPr lang="en-US" sz="1000" dirty="0"/>
              <a:t> preprint</a:t>
            </a:r>
          </a:p>
          <a:p>
            <a:pPr algn="r"/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GillSansRegular"/>
                <a:hlinkClick r:id="rId4"/>
              </a:rPr>
              <a:t>https://doi.org/10.1101/2023.03.07.23286904</a:t>
            </a:r>
            <a:r>
              <a:rPr lang="en-GB" sz="1000" b="0" i="0" u="none" strike="noStrike" dirty="0">
                <a:solidFill>
                  <a:srgbClr val="333333"/>
                </a:solidFill>
                <a:effectLst/>
                <a:latin typeface="GillSansRegular"/>
              </a:rPr>
              <a:t> 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3C998-4D3C-FB29-3E01-CBF5554A8B26}"/>
              </a:ext>
            </a:extLst>
          </p:cNvPr>
          <p:cNvSpPr txBox="1"/>
          <p:nvPr/>
        </p:nvSpPr>
        <p:spPr>
          <a:xfrm>
            <a:off x="9529414" y="5929158"/>
            <a:ext cx="259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Anthony Wood, Jess Enright, Rowland Kao</a:t>
            </a:r>
          </a:p>
          <a:p>
            <a:pPr algn="r"/>
            <a:r>
              <a:rPr lang="en-US" sz="1000" dirty="0"/>
              <a:t>Ongoing work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77F1AC-6968-9434-33E3-F08F9C081763}"/>
              </a:ext>
            </a:extLst>
          </p:cNvPr>
          <p:cNvSpPr txBox="1">
            <a:spLocks/>
          </p:cNvSpPr>
          <p:nvPr/>
        </p:nvSpPr>
        <p:spPr>
          <a:xfrm>
            <a:off x="59692" y="55071"/>
            <a:ext cx="1543483" cy="2258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Kao group</a:t>
            </a:r>
          </a:p>
          <a:p>
            <a:r>
              <a:rPr lang="en-US" sz="2000" b="1" dirty="0"/>
              <a:t>Early access </a:t>
            </a:r>
            <a:r>
              <a:rPr lang="en-US" sz="2000" dirty="0"/>
              <a:t>to detailed data</a:t>
            </a:r>
          </a:p>
          <a:p>
            <a:r>
              <a:rPr lang="en-US" sz="2000" dirty="0"/>
              <a:t>Experience in disease modelling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91691-F1E4-7663-5000-3492453EF47C}"/>
              </a:ext>
            </a:extLst>
          </p:cNvPr>
          <p:cNvSpPr txBox="1"/>
          <p:nvPr/>
        </p:nvSpPr>
        <p:spPr>
          <a:xfrm>
            <a:off x="6692164" y="55071"/>
            <a:ext cx="2596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Fitzgerald, Rossi et al</a:t>
            </a:r>
          </a:p>
          <a:p>
            <a:pPr algn="r"/>
            <a:r>
              <a:rPr lang="en-GB" sz="1000" dirty="0">
                <a:effectLst/>
              </a:rPr>
              <a:t>Environmental Science &amp; Technology</a:t>
            </a:r>
          </a:p>
          <a:p>
            <a:pPr algn="r"/>
            <a:r>
              <a:rPr lang="en-US" sz="1000" dirty="0">
                <a:hlinkClick r:id="rId5"/>
              </a:rPr>
              <a:t>https://doi.org/10.1021/acs.est.1c05029</a:t>
            </a:r>
            <a:endParaRPr lang="en-US" sz="1000" dirty="0"/>
          </a:p>
        </p:txBody>
      </p:sp>
      <p:pic>
        <p:nvPicPr>
          <p:cNvPr id="14" name="Picture 13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68DD5047-F6E8-A06C-03A4-207A0FC38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028" y="664140"/>
            <a:ext cx="4016643" cy="226594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659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1155</Words>
  <Application>Microsoft Macintosh PowerPoint</Application>
  <PresentationFormat>Widescreen</PresentationFormat>
  <Paragraphs>228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CMSSBX10</vt:lpstr>
      <vt:lpstr>GillSansRegular</vt:lpstr>
      <vt:lpstr>Office Theme</vt:lpstr>
      <vt:lpstr>Kao group and COVID – lessons learned</vt:lpstr>
      <vt:lpstr>Me</vt:lpstr>
      <vt:lpstr>Kao group</vt:lpstr>
      <vt:lpstr>What happened in COVID-19?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experience</vt:lpstr>
      <vt:lpstr>Resolutions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Kao group and COVID – lessons learned</dc:title>
  <dc:creator>Anthony Wood</dc:creator>
  <cp:lastModifiedBy>Anthony Wood</cp:lastModifiedBy>
  <cp:revision>75</cp:revision>
  <dcterms:created xsi:type="dcterms:W3CDTF">2023-05-12T08:09:02Z</dcterms:created>
  <dcterms:modified xsi:type="dcterms:W3CDTF">2023-05-29T13:32:09Z</dcterms:modified>
</cp:coreProperties>
</file>